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slide" Target="slides/slide55.xml" /><Relationship Id="rId57" Type="http://schemas.openxmlformats.org/officeDocument/2006/relationships/slide" Target="slides/slide56.xml" /><Relationship Id="rId58" Type="http://schemas.openxmlformats.org/officeDocument/2006/relationships/slide" Target="slides/slide57.xml" /><Relationship Id="rId59" Type="http://schemas.openxmlformats.org/officeDocument/2006/relationships/slide" Target="slides/slide58.xml" /><Relationship Id="rId60" Type="http://schemas.openxmlformats.org/officeDocument/2006/relationships/slide" Target="slides/slide59.xml" /><Relationship Id="rId61" Type="http://schemas.openxmlformats.org/officeDocument/2006/relationships/slide" Target="slides/slide60.xml" /><Relationship Id="rId62" Type="http://schemas.openxmlformats.org/officeDocument/2006/relationships/slide" Target="slides/slide61.xml" /><Relationship Id="rId63" Type="http://schemas.openxmlformats.org/officeDocument/2006/relationships/slide" Target="slides/slide62.xml" /><Relationship Id="rId64" Type="http://schemas.openxmlformats.org/officeDocument/2006/relationships/slide" Target="slides/slide63.xml" /><Relationship Id="rId65" Type="http://schemas.openxmlformats.org/officeDocument/2006/relationships/slide" Target="slides/slide64.xml" /><Relationship Id="rId66" Type="http://schemas.openxmlformats.org/officeDocument/2006/relationships/slide" Target="slides/slide65.xml" /><Relationship Id="rId67" Type="http://schemas.openxmlformats.org/officeDocument/2006/relationships/slide" Target="slides/slide66.xml" /><Relationship Id="rId68" Type="http://schemas.openxmlformats.org/officeDocument/2006/relationships/slide" Target="slides/slide67.xml" /><Relationship Id="rId69" Type="http://schemas.openxmlformats.org/officeDocument/2006/relationships/slide" Target="slides/slide68.xml" /><Relationship Id="rId70" Type="http://schemas.openxmlformats.org/officeDocument/2006/relationships/slide" Target="slides/slide69.xml" /><Relationship Id="rId71" Type="http://schemas.openxmlformats.org/officeDocument/2006/relationships/slide" Target="slides/slide70.xml" /><Relationship Id="rId72" Type="http://schemas.openxmlformats.org/officeDocument/2006/relationships/slide" Target="slides/slide71.xml" /><Relationship Id="rId73" Type="http://schemas.openxmlformats.org/officeDocument/2006/relationships/slide" Target="slides/slide72.xml" /><Relationship Id="rId74" Type="http://schemas.openxmlformats.org/officeDocument/2006/relationships/slide" Target="slides/slide73.xml" /><Relationship Id="rId75" Type="http://schemas.openxmlformats.org/officeDocument/2006/relationships/slide" Target="slides/slide74.xml" /><Relationship Id="rId76" Type="http://schemas.openxmlformats.org/officeDocument/2006/relationships/slide" Target="slides/slide75.xml" /><Relationship Id="rId77" Type="http://schemas.openxmlformats.org/officeDocument/2006/relationships/slide" Target="slides/slide76.xml" /><Relationship Id="rId78" Type="http://schemas.openxmlformats.org/officeDocument/2006/relationships/slide" Target="slides/slide77.xml" /><Relationship Id="rId79" Type="http://schemas.openxmlformats.org/officeDocument/2006/relationships/slide" Target="slides/slide78.xml" /><Relationship Id="rId80" Type="http://schemas.openxmlformats.org/officeDocument/2006/relationships/slide" Target="slides/slide79.xml" /><Relationship Id="rId81" Type="http://schemas.openxmlformats.org/officeDocument/2006/relationships/slide" Target="slides/slide80.xml" /><Relationship Id="rId82" Type="http://schemas.openxmlformats.org/officeDocument/2006/relationships/slide" Target="slides/slide81.xml" /><Relationship Id="rId83" Type="http://schemas.openxmlformats.org/officeDocument/2006/relationships/slide" Target="slides/slide82.xml" /><Relationship Id="rId84" Type="http://schemas.openxmlformats.org/officeDocument/2006/relationships/slide" Target="slides/slide83.xml" /><Relationship Id="rId85" Type="http://schemas.openxmlformats.org/officeDocument/2006/relationships/slide" Target="slides/slide84.xml" /><Relationship Id="rId86" Type="http://schemas.openxmlformats.org/officeDocument/2006/relationships/slide" Target="slides/slide85.xml" /><Relationship Id="rId87" Type="http://schemas.openxmlformats.org/officeDocument/2006/relationships/slide" Target="slides/slide86.xml" /><Relationship Id="rId88" Type="http://schemas.openxmlformats.org/officeDocument/2006/relationships/slide" Target="slides/slide87.xml" /><Relationship Id="rId89" Type="http://schemas.openxmlformats.org/officeDocument/2006/relationships/slide" Target="slides/slide88.xml" /><Relationship Id="rId90" Type="http://schemas.openxmlformats.org/officeDocument/2006/relationships/slide" Target="slides/slide89.xml" /><Relationship Id="rId91" Type="http://schemas.openxmlformats.org/officeDocument/2006/relationships/slide" Target="slides/slide90.xml" /><Relationship Id="rId93" Type="http://schemas.openxmlformats.org/officeDocument/2006/relationships/viewProps" Target="viewProps.xml" /><Relationship Id="rId9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5" Type="http://schemas.openxmlformats.org/officeDocument/2006/relationships/tableStyles" Target="tableStyles.xml" /><Relationship Id="rId9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slide" Target="slide3.xml" /><Relationship Id="rId3" Type="http://schemas.openxmlformats.org/officeDocument/2006/relationships/slide" Target="slide4.xml" /><Relationship Id="rId4" Type="http://schemas.openxmlformats.org/officeDocument/2006/relationships/slide" Target="slide5.xml" /><Relationship Id="rId5" Type="http://schemas.openxmlformats.org/officeDocument/2006/relationships/slide" Target="slide6.xml" /><Relationship Id="rId6" Type="http://schemas.openxmlformats.org/officeDocument/2006/relationships/slide" Target="slide7.xml" /><Relationship Id="rId7" Type="http://schemas.openxmlformats.org/officeDocument/2006/relationships/slide" Target="slide8.xml" /><Relationship Id="rId8" Type="http://schemas.openxmlformats.org/officeDocument/2006/relationships/slide" Target="slide9.xml" /><Relationship Id="rId9" Type="http://schemas.openxmlformats.org/officeDocument/2006/relationships/slide" Target="slide10.xml" /><Relationship Id="rId10" Type="http://schemas.openxmlformats.org/officeDocument/2006/relationships/slide" Target="slide11.xml" /><Relationship Id="rId11" Type="http://schemas.openxmlformats.org/officeDocument/2006/relationships/slide" Target="slide12.xml" /><Relationship Id="rId12" Type="http://schemas.openxmlformats.org/officeDocument/2006/relationships/slide" Target="slide13.xml" /><Relationship Id="rId13" Type="http://schemas.openxmlformats.org/officeDocument/2006/relationships/slide" Target="slide14.xml" /><Relationship Id="rId14" Type="http://schemas.openxmlformats.org/officeDocument/2006/relationships/slide" Target="slide15.xml" /><Relationship Id="rId15" Type="http://schemas.openxmlformats.org/officeDocument/2006/relationships/slide" Target="slide16.xml" /><Relationship Id="rId16" Type="http://schemas.openxmlformats.org/officeDocument/2006/relationships/slide" Target="slide17.xml" /><Relationship Id="rId17" Type="http://schemas.openxmlformats.org/officeDocument/2006/relationships/slide" Target="slide18.xml" /><Relationship Id="rId18" Type="http://schemas.openxmlformats.org/officeDocument/2006/relationships/slide" Target="slide19.xml" /><Relationship Id="rId19" Type="http://schemas.openxmlformats.org/officeDocument/2006/relationships/slide" Target="slide20.xml" /><Relationship Id="rId20" Type="http://schemas.openxmlformats.org/officeDocument/2006/relationships/slide" Target="slide21.xml" /><Relationship Id="rId21" Type="http://schemas.openxmlformats.org/officeDocument/2006/relationships/slide" Target="slide22.xml" /><Relationship Id="rId22" Type="http://schemas.openxmlformats.org/officeDocument/2006/relationships/slide" Target="slide23.xml" /><Relationship Id="rId23" Type="http://schemas.openxmlformats.org/officeDocument/2006/relationships/slide" Target="slide24.xml" /><Relationship Id="rId24" Type="http://schemas.openxmlformats.org/officeDocument/2006/relationships/slide" Target="slide25.xml" /><Relationship Id="rId25" Type="http://schemas.openxmlformats.org/officeDocument/2006/relationships/slide" Target="slide26.xml" /><Relationship Id="rId26" Type="http://schemas.openxmlformats.org/officeDocument/2006/relationships/slide" Target="slide27.xml" /><Relationship Id="rId27" Type="http://schemas.openxmlformats.org/officeDocument/2006/relationships/slide" Target="slide28.xml" /><Relationship Id="rId28" Type="http://schemas.openxmlformats.org/officeDocument/2006/relationships/slide" Target="slide48.xml" /><Relationship Id="rId29" Type="http://schemas.openxmlformats.org/officeDocument/2006/relationships/slide" Target="slide30.xml" /><Relationship Id="rId30" Type="http://schemas.openxmlformats.org/officeDocument/2006/relationships/slide" Target="slide31.xml" /><Relationship Id="rId31" Type="http://schemas.openxmlformats.org/officeDocument/2006/relationships/slide" Target="slide32.xml" /><Relationship Id="rId32" Type="http://schemas.openxmlformats.org/officeDocument/2006/relationships/slide" Target="slide33.xml" /><Relationship Id="rId33" Type="http://schemas.openxmlformats.org/officeDocument/2006/relationships/slide" Target="slide34.xml" /><Relationship Id="rId34" Type="http://schemas.openxmlformats.org/officeDocument/2006/relationships/slide" Target="slide53.xml" /><Relationship Id="rId35" Type="http://schemas.openxmlformats.org/officeDocument/2006/relationships/slide" Target="slide55.xml" /><Relationship Id="rId36" Type="http://schemas.openxmlformats.org/officeDocument/2006/relationships/slide" Target="slide37.xml" /><Relationship Id="rId37" Type="http://schemas.openxmlformats.org/officeDocument/2006/relationships/slide" Target="slide38.xml" /><Relationship Id="rId38" Type="http://schemas.openxmlformats.org/officeDocument/2006/relationships/slide" Target="slide39.xml" /><Relationship Id="rId39" Type="http://schemas.openxmlformats.org/officeDocument/2006/relationships/slide" Target="slide40.xml" /><Relationship Id="rId40" Type="http://schemas.openxmlformats.org/officeDocument/2006/relationships/slide" Target="slide41.xml" /><Relationship Id="rId41" Type="http://schemas.openxmlformats.org/officeDocument/2006/relationships/slide" Target="slide42.xml" /><Relationship Id="rId42" Type="http://schemas.openxmlformats.org/officeDocument/2006/relationships/slide" Target="slide43.xml" /><Relationship Id="rId43" Type="http://schemas.openxmlformats.org/officeDocument/2006/relationships/slide" Target="slide44.xml" /><Relationship Id="rId44" Type="http://schemas.openxmlformats.org/officeDocument/2006/relationships/slide" Target="slide45.xml" /><Relationship Id="rId45" Type="http://schemas.openxmlformats.org/officeDocument/2006/relationships/slide" Target="slide46.xml" /><Relationship Id="rId46" Type="http://schemas.openxmlformats.org/officeDocument/2006/relationships/slide" Target="slide47.xml" /><Relationship Id="rId47" Type="http://schemas.openxmlformats.org/officeDocument/2006/relationships/slide" Target="slide48.xml" /><Relationship Id="rId48" Type="http://schemas.openxmlformats.org/officeDocument/2006/relationships/slide" Target="slide49.xml" /><Relationship Id="rId49" Type="http://schemas.openxmlformats.org/officeDocument/2006/relationships/slide" Target="slide50.xml" /><Relationship Id="rId50" Type="http://schemas.openxmlformats.org/officeDocument/2006/relationships/slide" Target="slide51.xml" /><Relationship Id="rId51" Type="http://schemas.openxmlformats.org/officeDocument/2006/relationships/slide" Target="slide52.xml" /><Relationship Id="rId52" Type="http://schemas.openxmlformats.org/officeDocument/2006/relationships/slide" Target="slide53.xml" /><Relationship Id="rId53" Type="http://schemas.openxmlformats.org/officeDocument/2006/relationships/slide" Target="slide54.xml" /><Relationship Id="rId54" Type="http://schemas.openxmlformats.org/officeDocument/2006/relationships/slide" Target="slide55.xml" /><Relationship Id="rId55" Type="http://schemas.openxmlformats.org/officeDocument/2006/relationships/slide" Target="slide56.xml" /><Relationship Id="rId56" Type="http://schemas.openxmlformats.org/officeDocument/2006/relationships/slide" Target="slide57.xml" /><Relationship Id="rId57" Type="http://schemas.openxmlformats.org/officeDocument/2006/relationships/slide" Target="slide58.xml" /><Relationship Id="rId58" Type="http://schemas.openxmlformats.org/officeDocument/2006/relationships/slide" Target="slide59.xml" /><Relationship Id="rId59" Type="http://schemas.openxmlformats.org/officeDocument/2006/relationships/slide" Target="slide60.xml" /><Relationship Id="rId60" Type="http://schemas.openxmlformats.org/officeDocument/2006/relationships/slide" Target="slide61.xml" /><Relationship Id="rId61" Type="http://schemas.openxmlformats.org/officeDocument/2006/relationships/slide" Target="slide62.xml" /><Relationship Id="rId62" Type="http://schemas.openxmlformats.org/officeDocument/2006/relationships/slide" Target="slide63.xml" /><Relationship Id="rId63" Type="http://schemas.openxmlformats.org/officeDocument/2006/relationships/slide" Target="slide64.xml" /><Relationship Id="rId64" Type="http://schemas.openxmlformats.org/officeDocument/2006/relationships/slide" Target="slide65.xml" /><Relationship Id="rId65" Type="http://schemas.openxmlformats.org/officeDocument/2006/relationships/slide" Target="slide66.xml" /><Relationship Id="rId66" Type="http://schemas.openxmlformats.org/officeDocument/2006/relationships/slide" Target="slide67.xml" /><Relationship Id="rId67" Type="http://schemas.openxmlformats.org/officeDocument/2006/relationships/slide" Target="slide68.xml" /><Relationship Id="rId68" Type="http://schemas.openxmlformats.org/officeDocument/2006/relationships/slide" Target="slide69.xml" /><Relationship Id="rId69" Type="http://schemas.openxmlformats.org/officeDocument/2006/relationships/slide" Target="slide70.xml" /><Relationship Id="rId70" Type="http://schemas.openxmlformats.org/officeDocument/2006/relationships/slide" Target="slide71.xml" /><Relationship Id="rId71" Type="http://schemas.openxmlformats.org/officeDocument/2006/relationships/slide" Target="slide72.xml" /><Relationship Id="rId72" Type="http://schemas.openxmlformats.org/officeDocument/2006/relationships/slide" Target="slide73.xml" /><Relationship Id="rId73" Type="http://schemas.openxmlformats.org/officeDocument/2006/relationships/slide" Target="slide74.xml" /><Relationship Id="rId74" Type="http://schemas.openxmlformats.org/officeDocument/2006/relationships/slide" Target="slide75.xml" /><Relationship Id="rId75" Type="http://schemas.openxmlformats.org/officeDocument/2006/relationships/slide" Target="slide76.xml" /><Relationship Id="rId76" Type="http://schemas.openxmlformats.org/officeDocument/2006/relationships/slide" Target="slide77.xml" /><Relationship Id="rId77" Type="http://schemas.openxmlformats.org/officeDocument/2006/relationships/slide" Target="slide78.xml" /><Relationship Id="rId78" Type="http://schemas.openxmlformats.org/officeDocument/2006/relationships/slide" Target="slide79.xml" /><Relationship Id="rId79" Type="http://schemas.openxmlformats.org/officeDocument/2006/relationships/slide" Target="slide80.xml" /><Relationship Id="rId80" Type="http://schemas.openxmlformats.org/officeDocument/2006/relationships/slide" Target="slide81.xml" /><Relationship Id="rId81" Type="http://schemas.openxmlformats.org/officeDocument/2006/relationships/slide" Target="slide82.xml" /><Relationship Id="rId82" Type="http://schemas.openxmlformats.org/officeDocument/2006/relationships/slide" Target="slide83.xml" /><Relationship Id="rId83" Type="http://schemas.openxmlformats.org/officeDocument/2006/relationships/slide" Target="slide84.xml" /><Relationship Id="rId84" Type="http://schemas.openxmlformats.org/officeDocument/2006/relationships/slide" Target="slide85.xml" /><Relationship Id="rId85" Type="http://schemas.openxmlformats.org/officeDocument/2006/relationships/slide" Target="slide86.xml" /><Relationship Id="rId86" Type="http://schemas.openxmlformats.org/officeDocument/2006/relationships/slide" Target="slide87.xml" /><Relationship Id="rId87" Type="http://schemas.openxmlformats.org/officeDocument/2006/relationships/slide" Target="slide88.xml" /><Relationship Id="rId88" Type="http://schemas.openxmlformats.org/officeDocument/2006/relationships/slide" Target="slide89.xml" /><Relationship Id="rId89" Type="http://schemas.openxmlformats.org/officeDocument/2006/relationships/slide" Target="slide90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8.png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9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0.png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1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2.png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3.png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png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5.png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6.png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7.pn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8.png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9.png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png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1.png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2.png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3.png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4.png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5.png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png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7.png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8.png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9.png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0.png" 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1.png" 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2.png" 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3.png" 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4.png" /></Relationships>
</file>

<file path=ppt/slides/_rels/slide4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5.png" /></Relationships>
</file>

<file path=ppt/slides/_rels/slide44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png" /></Relationships>
</file>

<file path=ppt/slides/_rels/slide4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7.png" /></Relationships>
</file>

<file path=ppt/slides/_rels/slide4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8.png" /></Relationships>
</file>

<file path=ppt/slides/_rels/slide4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9.png" /></Relationships>
</file>

<file path=ppt/slides/_rels/slide4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0.png" /></Relationships>
</file>

<file path=ppt/slides/_rels/slide50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1.png" /></Relationships>
</file>

<file path=ppt/slides/_rels/slide5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2.png" /></Relationships>
</file>

<file path=ppt/slides/_rels/slide5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3.png" /></Relationships>
</file>

<file path=ppt/slides/_rels/slide5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4.png" /></Relationships>
</file>

<file path=ppt/slides/_rels/slide5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5.png" /></Relationships>
</file>

<file path=ppt/slides/_rels/slide5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6.png" /></Relationships>
</file>

<file path=ppt/slides/_rels/slide5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7.png" /></Relationships>
</file>

<file path=ppt/slides/_rels/slide58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8.png" /></Relationships>
</file>

<file path=ppt/slides/_rels/slide6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9.png" /></Relationships>
</file>

<file path=ppt/slides/_rels/slide6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0.png" /></Relationships>
</file>

<file path=ppt/slides/_rels/slide6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1.png" /></Relationships>
</file>

<file path=ppt/slides/_rels/slide6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2.png" /></Relationships>
</file>

<file path=ppt/slides/_rels/slide6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3.png" /></Relationships>
</file>

<file path=ppt/slides/_rels/slide6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4.png" /></Relationships>
</file>

<file path=ppt/slides/_rels/slide6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5.png" /></Relationships>
</file>

<file path=ppt/slides/_rels/slide6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6.png" /></Relationships>
</file>

<file path=ppt/slides/_rels/slide6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7.png" /></Relationships>
</file>

<file path=ppt/slides/_rels/slide6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8.png" /></Relationships>
</file>

<file path=ppt/slides/_rels/slide7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59.png" /></Relationships>
</file>

<file path=ppt/slides/_rels/slide7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0.png" /></Relationships>
</file>

<file path=ppt/slides/_rels/slide7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1.png" /></Relationships>
</file>

<file path=ppt/slides/_rels/slide7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2.png" /></Relationships>
</file>

<file path=ppt/slides/_rels/slide7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3.png" /></Relationships>
</file>

<file path=ppt/slides/_rels/slide7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4.png" /></Relationships>
</file>

<file path=ppt/slides/_rels/slide76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5.png" /></Relationships>
</file>

<file path=ppt/slides/_rels/slide78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6.png" /></Relationships>
</file>

<file path=ppt/slides/_rels/slide7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7.png" /></Relationships>
</file>

<file path=ppt/slides/_rels/slide8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8.png" /></Relationships>
</file>

<file path=ppt/slides/_rels/slide81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69.png" /></Relationships>
</file>

<file path=ppt/slides/_rels/slide8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0.png" /></Relationships>
</file>

<file path=ppt/slides/_rels/slide8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8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1.png" /></Relationships>
</file>

<file path=ppt/slides/_rels/slide8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2.png" /></Relationships>
</file>

<file path=ppt/slides/_rels/slide86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3.png" /></Relationships>
</file>

<file path=ppt/slides/_rels/slide8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4.png" /></Relationships>
</file>

<file path=ppt/slides/_rels/slide8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5.png" /></Relationships>
</file>

<file path=ppt/slides/_rels/slide89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6.png" /></Relationships>
</file>

<file path=ppt/slides/_rels/slide90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7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2025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br/>
            <a:br/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31.08.2026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Innholdsfortegnelse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hlinkClick r:id="rId2" action="ppaction://hlinksldjump"/>
              </a:rPr>
              <a:t>1. Handlingsrom - overordnet</a:t>
            </a:r>
          </a:p>
          <a:p>
            <a:pPr lvl="1"/>
            <a:r>
              <a:rPr>
                <a:hlinkClick r:id="rId3" action="ppaction://hlinksldjump"/>
              </a:rPr>
              <a:t>1.1 1a. I hvilken grad opplever du å ha handlingsrom for utøvelse av lederskap?</a:t>
            </a:r>
          </a:p>
          <a:p>
            <a:pPr lvl="2"/>
            <a:r>
              <a:rPr>
                <a:hlinkClick r:id="rId4" action="ppaction://hlinksldjump"/>
              </a:rPr>
              <a:t>1.1.1 Erfaring, tredelt</a:t>
            </a:r>
          </a:p>
          <a:p>
            <a:pPr lvl="2"/>
            <a:r>
              <a:rPr>
                <a:hlinkClick r:id="rId5" action="ppaction://hlinksldjump"/>
              </a:rPr>
              <a:t>1.1.2 Ledernivå</a:t>
            </a:r>
          </a:p>
          <a:p>
            <a:pPr lvl="2"/>
            <a:r>
              <a:rPr>
                <a:hlinkClick r:id="rId6" action="ppaction://hlinksldjump"/>
              </a:rPr>
              <a:t>1.1.3 Sektor</a:t>
            </a:r>
          </a:p>
          <a:p>
            <a:pPr lvl="2"/>
            <a:r>
              <a:rPr>
                <a:hlinkClick r:id="rId7" action="ppaction://hlinksldjump"/>
              </a:rPr>
              <a:t>1.1.4 Virksomhetsstørrelse</a:t>
            </a:r>
          </a:p>
          <a:p>
            <a:pPr lvl="2"/>
            <a:r>
              <a:rPr>
                <a:hlinkClick r:id="rId8" action="ppaction://hlinksldjump"/>
              </a:rPr>
              <a:t>1.1.5 Landsdel</a:t>
            </a:r>
          </a:p>
          <a:p>
            <a:pPr lvl="0"/>
            <a:r>
              <a:rPr>
                <a:hlinkClick r:id="rId9" action="ppaction://hlinksldjump"/>
              </a:rPr>
              <a:t>2. Begrensninger av handlingsrom</a:t>
            </a:r>
          </a:p>
          <a:p>
            <a:pPr lvl="1"/>
            <a:r>
              <a:rPr>
                <a:hlinkClick r:id="rId10" action="ppaction://hlinksldjump"/>
              </a:rPr>
              <a:t>2.1 1b. I hvilken grad begrenser følgende forhold ditt handlingsrom som leder?</a:t>
            </a:r>
          </a:p>
          <a:p>
            <a:pPr lvl="2"/>
            <a:r>
              <a:rPr>
                <a:hlinkClick r:id="rId11" action="ppaction://hlinksldjump"/>
              </a:rPr>
              <a:t>2.1.1 Hvor lenge har du hatt din nåværende stilling/posisjon?</a:t>
            </a:r>
          </a:p>
          <a:p>
            <a:pPr lvl="2"/>
            <a:r>
              <a:rPr>
                <a:hlinkClick r:id="rId12" action="ppaction://hlinksldjump"/>
              </a:rPr>
              <a:t>2.1.2 Erfaring, tredelt</a:t>
            </a:r>
          </a:p>
          <a:p>
            <a:pPr lvl="2"/>
            <a:r>
              <a:rPr>
                <a:hlinkClick r:id="rId13" action="ppaction://hlinksldjump"/>
              </a:rPr>
              <a:t>2.1.3 Ledernivå</a:t>
            </a:r>
          </a:p>
          <a:p>
            <a:pPr lvl="2"/>
            <a:r>
              <a:rPr>
                <a:hlinkClick r:id="rId14" action="ppaction://hlinksldjump"/>
              </a:rPr>
              <a:t>2.1.4 Sektor</a:t>
            </a:r>
          </a:p>
          <a:p>
            <a:pPr lvl="2"/>
            <a:r>
              <a:rPr>
                <a:hlinkClick r:id="rId15" action="ppaction://hlinksldjump"/>
              </a:rPr>
              <a:t>2.1.5 Virksomhetsstørrelse</a:t>
            </a:r>
          </a:p>
          <a:p>
            <a:pPr lvl="2"/>
            <a:r>
              <a:rPr>
                <a:hlinkClick r:id="rId16" action="ppaction://hlinksldjump"/>
              </a:rPr>
              <a:t>2.1.6 Landsdel</a:t>
            </a:r>
          </a:p>
          <a:p>
            <a:pPr lvl="0"/>
            <a:r>
              <a:rPr>
                <a:hlinkClick r:id="rId17" action="ppaction://hlinksldjump"/>
              </a:rPr>
              <a:t>3. Kriser og uforutsette hendelser</a:t>
            </a:r>
          </a:p>
          <a:p>
            <a:pPr lvl="1"/>
            <a:r>
              <a:rPr>
                <a:hlinkClick r:id="rId18" action="ppaction://hlinksldjump"/>
              </a:rPr>
              <a:t>3.1 2. I hvilken grad stemmer disse påstandene for din virksomhet?</a:t>
            </a:r>
          </a:p>
          <a:p>
            <a:pPr lvl="2"/>
            <a:r>
              <a:rPr>
                <a:hlinkClick r:id="rId19" action="ppaction://hlinksldjump"/>
              </a:rPr>
              <a:t>3.1.1 Erfaring, tredelt</a:t>
            </a:r>
          </a:p>
          <a:p>
            <a:pPr lvl="2"/>
            <a:r>
              <a:rPr>
                <a:hlinkClick r:id="rId20" action="ppaction://hlinksldjump"/>
              </a:rPr>
              <a:t>3.1.2 Ledernivå</a:t>
            </a:r>
          </a:p>
          <a:p>
            <a:pPr lvl="2"/>
            <a:r>
              <a:rPr>
                <a:hlinkClick r:id="rId21" action="ppaction://hlinksldjump"/>
              </a:rPr>
              <a:t>3.1.3 Sektor</a:t>
            </a:r>
          </a:p>
          <a:p>
            <a:pPr lvl="2"/>
            <a:r>
              <a:rPr>
                <a:hlinkClick r:id="rId22" action="ppaction://hlinksldjump"/>
              </a:rPr>
              <a:t>3.1.4 Virksomhetsstørrelse</a:t>
            </a:r>
          </a:p>
          <a:p>
            <a:pPr lvl="2"/>
            <a:r>
              <a:rPr>
                <a:hlinkClick r:id="rId23" action="ppaction://hlinksldjump"/>
              </a:rPr>
              <a:t>3.1.5 Landsdel</a:t>
            </a:r>
          </a:p>
          <a:p>
            <a:pPr lvl="0"/>
            <a:r>
              <a:rPr>
                <a:hlinkClick r:id="rId24" action="ppaction://hlinksldjump"/>
              </a:rPr>
              <a:t>4. Endringsdrivere</a:t>
            </a:r>
          </a:p>
          <a:p>
            <a:pPr lvl="1"/>
            <a:r>
              <a:rPr>
                <a:hlinkClick r:id="rId25" action="ppaction://hlinksldjump"/>
              </a:rPr>
              <a:t>4.1 3a. I hvilken grad har følgende faktorer vært endringsdrivere (startet endringer) i din virksomhet inneværende år?</a:t>
            </a:r>
          </a:p>
          <a:p>
            <a:pPr lvl="2"/>
            <a:r>
              <a:rPr>
                <a:hlinkClick r:id="rId26" action="ppaction://hlinksldjump"/>
              </a:rPr>
              <a:t>4.1.1 Hvor lenge har du hatt din nåværende stilling/posisjon?</a:t>
            </a:r>
          </a:p>
          <a:p>
            <a:pPr lvl="2"/>
            <a:r>
              <a:rPr>
                <a:hlinkClick r:id="rId27" action="ppaction://hlinksldjump"/>
              </a:rPr>
              <a:t>4.1.2 Erfaring, tredelt</a:t>
            </a:r>
          </a:p>
          <a:p>
            <a:pPr lvl="2"/>
            <a:r>
              <a:rPr>
                <a:hlinkClick r:id="rId28" action="ppaction://hlinksldjump"/>
              </a:rPr>
              <a:t>4.1.3 Sektor</a:t>
            </a:r>
          </a:p>
          <a:p>
            <a:pPr lvl="2"/>
            <a:r>
              <a:rPr>
                <a:hlinkClick r:id="rId29" action="ppaction://hlinksldjump"/>
              </a:rPr>
              <a:t>4.1.4 Virksomhetsstørrelse</a:t>
            </a:r>
          </a:p>
          <a:p>
            <a:pPr lvl="2"/>
            <a:r>
              <a:rPr>
                <a:hlinkClick r:id="rId30" action="ppaction://hlinksldjump"/>
              </a:rPr>
              <a:t>4.1.5 Landsdel</a:t>
            </a:r>
          </a:p>
          <a:p>
            <a:pPr lvl="0"/>
            <a:r>
              <a:rPr>
                <a:hlinkClick r:id="rId31" action="ppaction://hlinksldjump"/>
              </a:rPr>
              <a:t>5. Gjennomførte faktiske endringer</a:t>
            </a:r>
          </a:p>
          <a:p>
            <a:pPr lvl="1"/>
            <a:r>
              <a:rPr>
                <a:hlinkClick r:id="rId32" action="ppaction://hlinksldjump"/>
              </a:rPr>
              <a:t>5.1 3b. I hvilken grad har din virksomhet gjennomført større endringer i organisasjons- og/eller ledelsesstruktur inneværende år?</a:t>
            </a:r>
          </a:p>
          <a:p>
            <a:pPr lvl="2"/>
            <a:r>
              <a:rPr>
                <a:hlinkClick r:id="rId33" action="ppaction://hlinksldjump"/>
              </a:rPr>
              <a:t>5.1.1 Hvor lenge har du hatt din nåværende stilling/posisjon?</a:t>
            </a:r>
          </a:p>
          <a:p>
            <a:pPr lvl="2"/>
            <a:r>
              <a:rPr>
                <a:hlinkClick r:id="rId34" action="ppaction://hlinksldjump"/>
              </a:rPr>
              <a:t>5.1.2 Erfaring, tredelt</a:t>
            </a:r>
          </a:p>
          <a:p>
            <a:pPr lvl="2"/>
            <a:r>
              <a:rPr>
                <a:hlinkClick r:id="rId35" action="ppaction://hlinksldjump"/>
              </a:rPr>
              <a:t>5.1.3 Sektor</a:t>
            </a:r>
          </a:p>
          <a:p>
            <a:pPr lvl="2"/>
            <a:r>
              <a:rPr>
                <a:hlinkClick r:id="rId36" action="ppaction://hlinksldjump"/>
              </a:rPr>
              <a:t>5.1.4 Virksomhetsstørrelse</a:t>
            </a:r>
          </a:p>
          <a:p>
            <a:pPr lvl="2"/>
            <a:r>
              <a:rPr>
                <a:hlinkClick r:id="rId37" action="ppaction://hlinksldjump"/>
              </a:rPr>
              <a:t>5.1.5 Landsdel</a:t>
            </a:r>
          </a:p>
          <a:p>
            <a:pPr lvl="0"/>
            <a:r>
              <a:rPr>
                <a:hlinkClick r:id="rId38" action="ppaction://hlinksldjump"/>
              </a:rPr>
              <a:t>6. Kompetanseutfordringer</a:t>
            </a:r>
          </a:p>
          <a:p>
            <a:pPr lvl="1"/>
            <a:r>
              <a:rPr>
                <a:hlinkClick r:id="rId39" action="ppaction://hlinksldjump"/>
              </a:rPr>
              <a:t>6.1 4a. I hvilken grad…</a:t>
            </a:r>
          </a:p>
          <a:p>
            <a:pPr lvl="2"/>
            <a:r>
              <a:rPr>
                <a:hlinkClick r:id="rId40" action="ppaction://hlinksldjump"/>
              </a:rPr>
              <a:t>6.1.1 Sektor</a:t>
            </a:r>
          </a:p>
          <a:p>
            <a:pPr lvl="2"/>
            <a:r>
              <a:rPr>
                <a:hlinkClick r:id="rId41" action="ppaction://hlinksldjump"/>
              </a:rPr>
              <a:t>6.1.2 Virksomhetsstørrelse</a:t>
            </a:r>
          </a:p>
          <a:p>
            <a:pPr lvl="2"/>
            <a:r>
              <a:rPr>
                <a:hlinkClick r:id="rId42" action="ppaction://hlinksldjump"/>
              </a:rPr>
              <a:t>6.1.3 Landsdel</a:t>
            </a:r>
          </a:p>
          <a:p>
            <a:pPr lvl="0"/>
            <a:r>
              <a:rPr>
                <a:hlinkClick r:id="rId43" action="ppaction://hlinksldjump"/>
              </a:rPr>
              <a:t>7. Konsekvenser av kompetansemangel</a:t>
            </a:r>
          </a:p>
          <a:p>
            <a:pPr lvl="1"/>
            <a:r>
              <a:rPr>
                <a:hlinkClick r:id="rId44" action="ppaction://hlinksldjump"/>
              </a:rPr>
              <a:t>7.1 4b. I hvilken grad har mangel på kompetanse ført til følgende konsekvenser i din virksomhet inneværende år?</a:t>
            </a:r>
          </a:p>
          <a:p>
            <a:pPr lvl="2"/>
            <a:r>
              <a:rPr>
                <a:hlinkClick r:id="rId45" action="ppaction://hlinksldjump"/>
              </a:rPr>
              <a:t>7.1.1 Hvor lenge har du hatt din nåværende stilling/posisjon?</a:t>
            </a:r>
          </a:p>
          <a:p>
            <a:pPr lvl="2"/>
            <a:r>
              <a:rPr>
                <a:hlinkClick r:id="rId46" action="ppaction://hlinksldjump"/>
              </a:rPr>
              <a:t>7.1.2 Erfaring, tredelt</a:t>
            </a:r>
          </a:p>
          <a:p>
            <a:pPr lvl="2"/>
            <a:r>
              <a:rPr>
                <a:hlinkClick r:id="rId47" action="ppaction://hlinksldjump"/>
              </a:rPr>
              <a:t>7.1.3 Sektor</a:t>
            </a:r>
          </a:p>
          <a:p>
            <a:pPr lvl="2"/>
            <a:r>
              <a:rPr>
                <a:hlinkClick r:id="rId48" action="ppaction://hlinksldjump"/>
              </a:rPr>
              <a:t>7.1.4 Virksomhetsstørrelse</a:t>
            </a:r>
          </a:p>
          <a:p>
            <a:pPr lvl="0"/>
            <a:r>
              <a:rPr>
                <a:hlinkClick r:id="rId49" action="ppaction://hlinksldjump"/>
              </a:rPr>
              <a:t>8. Dekning av kompetansebehov</a:t>
            </a:r>
          </a:p>
          <a:p>
            <a:pPr lvl="1"/>
            <a:r>
              <a:rPr>
                <a:hlinkClick r:id="rId50" action="ppaction://hlinksldjump"/>
              </a:rPr>
              <a:t>8.1 4c. I hvilken grad er det aktuelt for din virksomhet å dekke behovet for kompetanse det kommende året gjennom å…</a:t>
            </a:r>
          </a:p>
          <a:p>
            <a:pPr lvl="2"/>
            <a:r>
              <a:rPr>
                <a:hlinkClick r:id="rId51" action="ppaction://hlinksldjump"/>
              </a:rPr>
              <a:t>8.1.1 Hvor lenge har du hatt din nåværende stilling/posisjon?</a:t>
            </a:r>
          </a:p>
          <a:p>
            <a:pPr lvl="2"/>
            <a:r>
              <a:rPr>
                <a:hlinkClick r:id="rId52" action="ppaction://hlinksldjump"/>
              </a:rPr>
              <a:t>8.1.2 Erfaring, tredelt</a:t>
            </a:r>
          </a:p>
          <a:p>
            <a:pPr lvl="2"/>
            <a:r>
              <a:rPr>
                <a:hlinkClick r:id="rId53" action="ppaction://hlinksldjump"/>
              </a:rPr>
              <a:t>8.1.3 Ledernivå</a:t>
            </a:r>
          </a:p>
          <a:p>
            <a:pPr lvl="2"/>
            <a:r>
              <a:rPr>
                <a:hlinkClick r:id="rId54" action="ppaction://hlinksldjump"/>
              </a:rPr>
              <a:t>8.1.4 Sektor</a:t>
            </a:r>
          </a:p>
          <a:p>
            <a:pPr lvl="2"/>
            <a:r>
              <a:rPr>
                <a:hlinkClick r:id="rId55" action="ppaction://hlinksldjump"/>
              </a:rPr>
              <a:t>8.1.5 Virksomhetsstørrelse</a:t>
            </a:r>
          </a:p>
          <a:p>
            <a:pPr lvl="2"/>
            <a:r>
              <a:rPr>
                <a:hlinkClick r:id="rId56" action="ppaction://hlinksldjump"/>
              </a:rPr>
              <a:t>8.1.6 Landsdel</a:t>
            </a:r>
          </a:p>
          <a:p>
            <a:pPr lvl="0"/>
            <a:r>
              <a:rPr>
                <a:hlinkClick r:id="rId57" action="ppaction://hlinksldjump"/>
              </a:rPr>
              <a:t>9. Strategisk orientering</a:t>
            </a:r>
          </a:p>
          <a:p>
            <a:pPr lvl="1"/>
            <a:r>
              <a:rPr>
                <a:hlinkClick r:id="rId58" action="ppaction://hlinksldjump"/>
              </a:rPr>
              <a:t>9.1 5a. Vi i toppledelsen har i år brukt mest tid på…</a:t>
            </a:r>
          </a:p>
          <a:p>
            <a:pPr lvl="2"/>
            <a:r>
              <a:rPr>
                <a:hlinkClick r:id="rId59" action="ppaction://hlinksldjump"/>
              </a:rPr>
              <a:t>9.1.1 Sektor</a:t>
            </a:r>
          </a:p>
          <a:p>
            <a:pPr lvl="2"/>
            <a:r>
              <a:rPr>
                <a:hlinkClick r:id="rId60" action="ppaction://hlinksldjump"/>
              </a:rPr>
              <a:t>9.1.2 Landsdel</a:t>
            </a:r>
          </a:p>
          <a:p>
            <a:pPr lvl="1"/>
            <a:r>
              <a:rPr>
                <a:hlinkClick r:id="rId61" action="ppaction://hlinksldjump"/>
              </a:rPr>
              <a:t>9.2 5b. Vi i toppledelsen har i år brukt mest tid på…</a:t>
            </a:r>
          </a:p>
          <a:p>
            <a:pPr lvl="2"/>
            <a:r>
              <a:rPr>
                <a:hlinkClick r:id="rId62" action="ppaction://hlinksldjump"/>
              </a:rPr>
              <a:t>9.2.1 Sektor</a:t>
            </a:r>
          </a:p>
          <a:p>
            <a:pPr lvl="2"/>
            <a:r>
              <a:rPr>
                <a:hlinkClick r:id="rId63" action="ppaction://hlinksldjump"/>
              </a:rPr>
              <a:t>9.2.2 Landsdel</a:t>
            </a:r>
          </a:p>
          <a:p>
            <a:pPr lvl="1"/>
            <a:r>
              <a:rPr>
                <a:hlinkClick r:id="rId64" action="ppaction://hlinksldjump"/>
              </a:rPr>
              <a:t>9.3 5c. Vi i toppledelsen har i år brukt mest tid på…</a:t>
            </a:r>
          </a:p>
          <a:p>
            <a:pPr lvl="2"/>
            <a:r>
              <a:rPr>
                <a:hlinkClick r:id="rId65" action="ppaction://hlinksldjump"/>
              </a:rPr>
              <a:t>9.3.1 Ledernivå</a:t>
            </a:r>
          </a:p>
          <a:p>
            <a:pPr lvl="2"/>
            <a:r>
              <a:rPr>
                <a:hlinkClick r:id="rId66" action="ppaction://hlinksldjump"/>
              </a:rPr>
              <a:t>9.3.2 Sektor</a:t>
            </a:r>
          </a:p>
          <a:p>
            <a:pPr lvl="2"/>
            <a:r>
              <a:rPr>
                <a:hlinkClick r:id="rId67" action="ppaction://hlinksldjump"/>
              </a:rPr>
              <a:t>9.3.3 Landsdel</a:t>
            </a:r>
          </a:p>
          <a:p>
            <a:pPr lvl="1"/>
            <a:r>
              <a:rPr>
                <a:hlinkClick r:id="rId68" action="ppaction://hlinksldjump"/>
              </a:rPr>
              <a:t>9.4 5d. Vi i toppledelsen har i år oftest tatt strategiske beslutninger med utgangspunkt i …</a:t>
            </a:r>
          </a:p>
          <a:p>
            <a:pPr lvl="2"/>
            <a:r>
              <a:rPr>
                <a:hlinkClick r:id="rId69" action="ppaction://hlinksldjump"/>
              </a:rPr>
              <a:t>9.4.1 Sektor</a:t>
            </a:r>
          </a:p>
          <a:p>
            <a:pPr lvl="2"/>
            <a:r>
              <a:rPr>
                <a:hlinkClick r:id="rId70" action="ppaction://hlinksldjump"/>
              </a:rPr>
              <a:t>9.4.2 Landsdel</a:t>
            </a:r>
          </a:p>
          <a:p>
            <a:pPr lvl="1"/>
            <a:r>
              <a:rPr>
                <a:hlinkClick r:id="rId71" action="ppaction://hlinksldjump"/>
              </a:rPr>
              <a:t>9.5 5e. Vi i toppledelsen har i år oftest tatt beslutninger basert på…</a:t>
            </a:r>
          </a:p>
          <a:p>
            <a:pPr lvl="2"/>
            <a:r>
              <a:rPr>
                <a:hlinkClick r:id="rId72" action="ppaction://hlinksldjump"/>
              </a:rPr>
              <a:t>9.5.1 Erfaring, tredelt</a:t>
            </a:r>
          </a:p>
          <a:p>
            <a:pPr lvl="2"/>
            <a:r>
              <a:rPr>
                <a:hlinkClick r:id="rId73" action="ppaction://hlinksldjump"/>
              </a:rPr>
              <a:t>9.5.2 Sektor</a:t>
            </a:r>
          </a:p>
          <a:p>
            <a:pPr lvl="2"/>
            <a:r>
              <a:rPr>
                <a:hlinkClick r:id="rId74" action="ppaction://hlinksldjump"/>
              </a:rPr>
              <a:t>9.5.3 Virksomhetsstørrelse</a:t>
            </a:r>
          </a:p>
          <a:p>
            <a:pPr lvl="0"/>
            <a:r>
              <a:rPr>
                <a:hlinkClick r:id="rId75" action="ppaction://hlinksldjump"/>
              </a:rPr>
              <a:t>10. Ytringer</a:t>
            </a:r>
          </a:p>
          <a:p>
            <a:pPr lvl="1"/>
            <a:r>
              <a:rPr>
                <a:hlinkClick r:id="rId76" action="ppaction://hlinksldjump"/>
              </a:rPr>
              <a:t>10.1 6. Hvor enig/uenig er du i følgende påstander:</a:t>
            </a:r>
          </a:p>
          <a:p>
            <a:pPr lvl="2"/>
            <a:r>
              <a:rPr>
                <a:hlinkClick r:id="rId77" action="ppaction://hlinksldjump"/>
              </a:rPr>
              <a:t>10.1.1 Hvor lenge har du hatt din nåværende stilling/posisjon?</a:t>
            </a:r>
          </a:p>
          <a:p>
            <a:pPr lvl="2"/>
            <a:r>
              <a:rPr>
                <a:hlinkClick r:id="rId78" action="ppaction://hlinksldjump"/>
              </a:rPr>
              <a:t>10.1.2 Ledernivå</a:t>
            </a:r>
          </a:p>
          <a:p>
            <a:pPr lvl="2"/>
            <a:r>
              <a:rPr>
                <a:hlinkClick r:id="rId79" action="ppaction://hlinksldjump"/>
              </a:rPr>
              <a:t>10.1.3 Sektor</a:t>
            </a:r>
          </a:p>
          <a:p>
            <a:pPr lvl="2"/>
            <a:r>
              <a:rPr>
                <a:hlinkClick r:id="rId80" action="ppaction://hlinksldjump"/>
              </a:rPr>
              <a:t>10.1.4 Virksomhetsstørrelse</a:t>
            </a:r>
          </a:p>
          <a:p>
            <a:pPr lvl="2"/>
            <a:r>
              <a:rPr>
                <a:hlinkClick r:id="rId81" action="ppaction://hlinksldjump"/>
              </a:rPr>
              <a:t>10.1.5 Landsdel</a:t>
            </a:r>
          </a:p>
          <a:p>
            <a:pPr lvl="0"/>
            <a:r>
              <a:rPr>
                <a:hlinkClick r:id="rId82" action="ppaction://hlinksldjump"/>
              </a:rPr>
              <a:t>11. Tillit fra tillitsvalgte</a:t>
            </a:r>
          </a:p>
          <a:p>
            <a:pPr lvl="1"/>
            <a:r>
              <a:rPr>
                <a:hlinkClick r:id="rId83" action="ppaction://hlinksldjump"/>
              </a:rPr>
              <a:t>11.1 7a. Hvordan opplevde du tilliten til ledelsen fra tillitsvalgte i din virksomhet i 2024?</a:t>
            </a:r>
          </a:p>
          <a:p>
            <a:pPr lvl="2"/>
            <a:r>
              <a:rPr>
                <a:hlinkClick r:id="rId84" action="ppaction://hlinksldjump"/>
              </a:rPr>
              <a:t>11.1.1 Hvor lenge har du hatt din nåværende stilling/posisjon?</a:t>
            </a:r>
          </a:p>
          <a:p>
            <a:pPr lvl="2"/>
            <a:r>
              <a:rPr>
                <a:hlinkClick r:id="rId85" action="ppaction://hlinksldjump"/>
              </a:rPr>
              <a:t>11.1.2 Sektor</a:t>
            </a:r>
          </a:p>
          <a:p>
            <a:pPr lvl="2"/>
            <a:r>
              <a:rPr>
                <a:hlinkClick r:id="rId86" action="ppaction://hlinksldjump"/>
              </a:rPr>
              <a:t>11.1.3 Landsdel</a:t>
            </a:r>
          </a:p>
          <a:p>
            <a:pPr lvl="1"/>
            <a:r>
              <a:rPr>
                <a:hlinkClick r:id="rId87" action="ppaction://hlinksldjump"/>
              </a:rPr>
              <a:t>11.2 7b. I hvilken grad opplever du at tilliten til ledelsen fra tillitsvalgte i din virksomhet har endret seg inneværende år:</a:t>
            </a:r>
          </a:p>
          <a:p>
            <a:pPr lvl="2"/>
            <a:r>
              <a:rPr>
                <a:hlinkClick r:id="rId88" action="ppaction://hlinksldjump"/>
              </a:rPr>
              <a:t>11.2.1 Hvor lenge har du hatt din nåværende stilling/posisjon?</a:t>
            </a:r>
          </a:p>
          <a:p>
            <a:pPr lvl="2"/>
            <a:r>
              <a:rPr>
                <a:hlinkClick r:id="rId89" action="ppaction://hlinksldjump"/>
              </a:rPr>
              <a:t>11.2.2 Sektor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1. Handlingsrom - overordnet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1.1 1a. I hvilken grad opplever du å ha handlingsrom for utøvelse av lederskap?</a:t>
            </a:r>
          </a:p>
        </p:txBody>
      </p:sp>
      <p:pic>
        <p:nvPicPr>
          <p:cNvPr descr="report_files/figure-pptx/unnamed-chunk-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1.1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1.1.1 Erfaring, tredelt</a:t>
            </a:r>
          </a:p>
        </p:txBody>
      </p:sp>
      <p:pic>
        <p:nvPicPr>
          <p:cNvPr descr="report_files/figure-pptx/unnamed-chunk-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520700"/>
            <a:ext cx="5105400" cy="3225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1.2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1.1.2 Ledernivå</a:t>
            </a:r>
          </a:p>
        </p:txBody>
      </p:sp>
      <p:pic>
        <p:nvPicPr>
          <p:cNvPr descr="report_files/figure-pptx/unnamed-chunk-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520700"/>
            <a:ext cx="5105400" cy="3225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1.3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1.1.3 Sektor</a:t>
            </a:r>
          </a:p>
        </p:txBody>
      </p:sp>
      <p:pic>
        <p:nvPicPr>
          <p:cNvPr descr="report_files/figure-pptx/unnamed-chunk-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1.4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1.1.4 Virksomhetsstørrelse</a:t>
            </a:r>
          </a:p>
        </p:txBody>
      </p:sp>
      <p:pic>
        <p:nvPicPr>
          <p:cNvPr descr="report_files/figure-pptx/unnamed-chunk-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1.5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1.1.5 Landsdel</a:t>
            </a:r>
          </a:p>
        </p:txBody>
      </p:sp>
      <p:pic>
        <p:nvPicPr>
          <p:cNvPr descr="report_files/figure-pptx/unnamed-chunk-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1.6</a:t>
            </a:r>
            <a:r>
              <a:rPr b="1"/>
              <a:t>.</a:t>
            </a:r>
            <a:r>
              <a:rPr/>
              <a:t> </a:t>
            </a:r>
            <a:r>
              <a:rPr i="1"/>
              <a:t>1a. I hvilken grad opplever du å ha handlingsrom for utøvelse av lederskap?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2. Begrensninger av handlingsrom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2.1 1b. I hvilken grad begrenser følgende forhold ditt handlingsrom som leder?</a:t>
            </a:r>
          </a:p>
        </p:txBody>
      </p:sp>
      <p:pic>
        <p:nvPicPr>
          <p:cNvPr descr="report_files/figure-pptx/unnamed-chunk-3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2.1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2.1.1 Hvor lenge har du hatt din nåværende stilling/posisjon?</a:t>
            </a:r>
          </a:p>
        </p:txBody>
      </p:sp>
      <p:pic>
        <p:nvPicPr>
          <p:cNvPr descr="report_files/figure-pptx/unnamed-chunk-3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06500"/>
            <a:ext cx="5105400" cy="1866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2.2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2.1.2 Erfaring, tredelt</a:t>
            </a:r>
          </a:p>
        </p:txBody>
      </p:sp>
      <p:pic>
        <p:nvPicPr>
          <p:cNvPr descr="report_files/figure-pptx/unnamed-chunk-3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2.3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2.1.3 Ledernivå</a:t>
            </a:r>
          </a:p>
        </p:txBody>
      </p:sp>
      <p:pic>
        <p:nvPicPr>
          <p:cNvPr descr="report_files/figure-pptx/unnamed-chunk-3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2.4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2.1.4 Sektor</a:t>
            </a:r>
          </a:p>
        </p:txBody>
      </p:sp>
      <p:pic>
        <p:nvPicPr>
          <p:cNvPr descr="report_files/figure-pptx/unnamed-chunk-3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2.5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2.1.5 Virksomhetsstørrelse</a:t>
            </a:r>
          </a:p>
        </p:txBody>
      </p:sp>
      <p:pic>
        <p:nvPicPr>
          <p:cNvPr descr="report_files/figure-pptx/unnamed-chunk-3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2.6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2.1.6 Landsdel</a:t>
            </a:r>
          </a:p>
        </p:txBody>
      </p:sp>
      <p:pic>
        <p:nvPicPr>
          <p:cNvPr descr="report_files/figure-pptx/unnamed-chunk-3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2.7</a:t>
            </a:r>
            <a:r>
              <a:rPr b="1"/>
              <a:t>.</a:t>
            </a:r>
            <a:r>
              <a:rPr/>
              <a:t> </a:t>
            </a:r>
            <a:r>
              <a:rPr i="1"/>
              <a:t>1b. I hvilken grad begrenser følgende forhold ditt handlingsrom som leder?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3. Kriser og uforutsette hendelser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3.1 2. I hvilken grad stemmer disse påstandene for din virksomhet?</a:t>
            </a:r>
          </a:p>
        </p:txBody>
      </p:sp>
      <p:pic>
        <p:nvPicPr>
          <p:cNvPr descr="report_files/figure-pptx/unnamed-chunk-6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3.1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3.1.1 Erfaring, tredelt</a:t>
            </a:r>
          </a:p>
        </p:txBody>
      </p:sp>
      <p:pic>
        <p:nvPicPr>
          <p:cNvPr descr="report_files/figure-pptx/unnamed-chunk-6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342900"/>
            <a:ext cx="5105400" cy="3581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3.2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3.1.2 Ledernivå</a:t>
            </a:r>
          </a:p>
        </p:txBody>
      </p:sp>
      <p:pic>
        <p:nvPicPr>
          <p:cNvPr descr="report_files/figure-pptx/unnamed-chunk-6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308100"/>
            <a:ext cx="5105400" cy="1651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3.3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3.1.3 Sektor</a:t>
            </a:r>
          </a:p>
        </p:txBody>
      </p:sp>
      <p:pic>
        <p:nvPicPr>
          <p:cNvPr descr="report_files/figure-pptx/unnamed-chunk-6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3.4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3.1.4 Virksomhetsstørrelse</a:t>
            </a:r>
          </a:p>
        </p:txBody>
      </p:sp>
      <p:pic>
        <p:nvPicPr>
          <p:cNvPr descr="report_files/figure-pptx/unnamed-chunk-6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3.5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3.1.5 Landsdel</a:t>
            </a:r>
          </a:p>
        </p:txBody>
      </p:sp>
      <p:pic>
        <p:nvPicPr>
          <p:cNvPr descr="report_files/figure-pptx/unnamed-chunk-6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04900"/>
            <a:ext cx="5105400" cy="208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3.6</a:t>
            </a:r>
            <a:r>
              <a:rPr b="1"/>
              <a:t>.</a:t>
            </a:r>
            <a:r>
              <a:rPr/>
              <a:t> </a:t>
            </a:r>
            <a:r>
              <a:rPr i="1"/>
              <a:t>2. I hvilken grad stemmer disse påstandene for din virksomhet?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4. Endringsdrivere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4.1 3a. I hvilken grad har følgende faktorer vært endringsdrivere (startet endringer) i din virksomhet inneværende år?</a:t>
            </a:r>
          </a:p>
        </p:txBody>
      </p:sp>
      <p:pic>
        <p:nvPicPr>
          <p:cNvPr descr="report_files/figure-pptx/unnamed-chunk-8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4.1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4.1.1 Hvor lenge har du hatt din nåværende stilling/posisjon?</a:t>
            </a:r>
          </a:p>
        </p:txBody>
      </p:sp>
      <p:pic>
        <p:nvPicPr>
          <p:cNvPr descr="report_files/figure-pptx/unnamed-chunk-8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4.2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4.1.2 Erfaring, tredelt</a:t>
            </a:r>
          </a:p>
        </p:txBody>
      </p:sp>
      <p:pic>
        <p:nvPicPr>
          <p:cNvPr descr="report_files/figure-pptx/unnamed-chunk-8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57300"/>
            <a:ext cx="5105400" cy="1765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4.3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4.1.3 Sektor</a:t>
            </a:r>
          </a:p>
        </p:txBody>
      </p:sp>
      <p:pic>
        <p:nvPicPr>
          <p:cNvPr descr="report_files/figure-pptx/unnamed-chunk-9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4.4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4.1.4 Virksomhetsstørrelse</a:t>
            </a:r>
          </a:p>
        </p:txBody>
      </p:sp>
      <p:pic>
        <p:nvPicPr>
          <p:cNvPr descr="report_files/figure-pptx/unnamed-chunk-9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4.5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4.1.5 Landsdel</a:t>
            </a:r>
          </a:p>
        </p:txBody>
      </p:sp>
      <p:pic>
        <p:nvPicPr>
          <p:cNvPr descr="report_files/figure-pptx/unnamed-chunk-9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4.6</a:t>
            </a:r>
            <a:r>
              <a:rPr b="1"/>
              <a:t>.</a:t>
            </a:r>
            <a:r>
              <a:rPr/>
              <a:t> </a:t>
            </a:r>
            <a:r>
              <a:rPr i="1"/>
              <a:t>3a. I hvilken grad har følgende faktorer vært endringsdrivere (startet endringer) i din virksomhet inneværende år?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5. Gjennomførte faktiske endringer</a:t>
            </a:r>
          </a:p>
        </p:txBody>
      </p:sp>
    </p:spTree>
  </p:cSld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5.1 3b. I hvilken grad har din virksomhet gjennomført større endringer i organisasjons- og/eller ledelsesstruktur inneværende år?</a:t>
            </a:r>
          </a:p>
        </p:txBody>
      </p:sp>
      <p:pic>
        <p:nvPicPr>
          <p:cNvPr descr="report_files/figure-pptx/unnamed-chunk-11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397000"/>
            <a:ext cx="8229600" cy="2489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5.1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5.1.1 Hvor lenge har du hatt din nåværende stilling/posisjon?</a:t>
            </a:r>
          </a:p>
        </p:txBody>
      </p:sp>
      <p:pic>
        <p:nvPicPr>
          <p:cNvPr descr="report_files/figure-pptx/unnamed-chunk-11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06500"/>
            <a:ext cx="5105400" cy="1866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5.2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5.1.2 Erfaring, tredelt</a:t>
            </a:r>
          </a:p>
        </p:txBody>
      </p:sp>
      <p:pic>
        <p:nvPicPr>
          <p:cNvPr descr="report_files/figure-pptx/unnamed-chunk-11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57300"/>
            <a:ext cx="5105400" cy="1765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5.3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5.1.3 Sektor</a:t>
            </a:r>
          </a:p>
        </p:txBody>
      </p:sp>
      <p:pic>
        <p:nvPicPr>
          <p:cNvPr descr="report_files/figure-pptx/unnamed-chunk-11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55700"/>
            <a:ext cx="5105400" cy="1968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5.4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5.1.4 Virksomhetsstørrelse</a:t>
            </a:r>
          </a:p>
        </p:txBody>
      </p:sp>
      <p:pic>
        <p:nvPicPr>
          <p:cNvPr descr="report_files/figure-pptx/unnamed-chunk-11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06500"/>
            <a:ext cx="5105400" cy="1866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5.5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5.1.5 Landsdel</a:t>
            </a:r>
          </a:p>
        </p:txBody>
      </p:sp>
      <p:pic>
        <p:nvPicPr>
          <p:cNvPr descr="report_files/figure-pptx/unnamed-chunk-11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04900"/>
            <a:ext cx="5105400" cy="208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5.6</a:t>
            </a:r>
            <a:r>
              <a:rPr b="1"/>
              <a:t>.</a:t>
            </a:r>
            <a:r>
              <a:rPr/>
              <a:t> </a:t>
            </a:r>
            <a:r>
              <a:rPr i="1"/>
              <a:t>3b. I hvilken grad har din virksomhet gjennomført større endringer i organisasjons- og/eller ledelsesstruktur inneværende år?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6. Kompetanseutfordringer</a:t>
            </a:r>
          </a:p>
        </p:txBody>
      </p:sp>
    </p:spTree>
  </p:cSld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6.1 4a. I hvilken grad…</a:t>
            </a:r>
          </a:p>
        </p:txBody>
      </p:sp>
      <p:pic>
        <p:nvPicPr>
          <p:cNvPr descr="report_files/figure-pptx/unnamed-chunk-14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397000"/>
            <a:ext cx="8229600" cy="2489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6.1</a:t>
            </a:r>
            <a:r>
              <a:rPr b="1"/>
              <a:t>.</a:t>
            </a:r>
            <a:r>
              <a:rPr/>
              <a:t> </a:t>
            </a:r>
            <a:r>
              <a:rPr i="1"/>
              <a:t>4a. I hvilken grad…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6.1.1 Sektor</a:t>
            </a:r>
          </a:p>
        </p:txBody>
      </p:sp>
      <p:pic>
        <p:nvPicPr>
          <p:cNvPr descr="report_files/figure-pptx/unnamed-chunk-14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55700"/>
            <a:ext cx="5105400" cy="1968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6.2</a:t>
            </a:r>
            <a:r>
              <a:rPr b="1"/>
              <a:t>.</a:t>
            </a:r>
            <a:r>
              <a:rPr/>
              <a:t> </a:t>
            </a:r>
            <a:r>
              <a:rPr i="1"/>
              <a:t>4a. I hvilken grad…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6.1.2 Virksomhetsstørrelse</a:t>
            </a:r>
          </a:p>
        </p:txBody>
      </p:sp>
      <p:pic>
        <p:nvPicPr>
          <p:cNvPr descr="report_files/figure-pptx/unnamed-chunk-14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06500"/>
            <a:ext cx="5105400" cy="1866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6.3</a:t>
            </a:r>
            <a:r>
              <a:rPr b="1"/>
              <a:t>.</a:t>
            </a:r>
            <a:r>
              <a:rPr/>
              <a:t> </a:t>
            </a:r>
            <a:r>
              <a:rPr i="1"/>
              <a:t>4a. I hvilken grad…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6.1.3 Landsdel</a:t>
            </a:r>
          </a:p>
        </p:txBody>
      </p:sp>
      <p:pic>
        <p:nvPicPr>
          <p:cNvPr descr="report_files/figure-pptx/unnamed-chunk-14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04900"/>
            <a:ext cx="5105400" cy="2082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6.4</a:t>
            </a:r>
            <a:r>
              <a:rPr b="1"/>
              <a:t>.</a:t>
            </a:r>
            <a:r>
              <a:rPr/>
              <a:t> </a:t>
            </a:r>
            <a:r>
              <a:rPr i="1"/>
              <a:t>4a. I hvilken grad…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7. Konsekvenser av kompetansemangel</a:t>
            </a:r>
          </a:p>
        </p:txBody>
      </p:sp>
    </p:spTree>
  </p:cSld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7.1 4b. I hvilken grad har mangel på kompetanse ført til følgende konsekvenser i din virksomhet inneværende år?</a:t>
            </a:r>
          </a:p>
        </p:txBody>
      </p:sp>
      <p:pic>
        <p:nvPicPr>
          <p:cNvPr descr="report_files/figure-pptx/unnamed-chunk-16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7.1</a:t>
            </a:r>
            <a:r>
              <a:rPr b="1"/>
              <a:t>.</a:t>
            </a:r>
            <a:r>
              <a:rPr/>
              <a:t> </a:t>
            </a:r>
            <a:r>
              <a:rPr i="1"/>
              <a:t>4b. I hvilken grad har mangel på kompetanse ført til følgende konsekvenser i din virksomhet inneværende år?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7.1.1 Hvor lenge har du hatt din nåværende stilling/posisjon?</a:t>
            </a:r>
          </a:p>
        </p:txBody>
      </p:sp>
      <p:pic>
        <p:nvPicPr>
          <p:cNvPr descr="report_files/figure-pptx/unnamed-chunk-16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98500"/>
            <a:ext cx="5105400" cy="2870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7.2</a:t>
            </a:r>
            <a:r>
              <a:rPr b="1"/>
              <a:t>.</a:t>
            </a:r>
            <a:r>
              <a:rPr/>
              <a:t> </a:t>
            </a:r>
            <a:r>
              <a:rPr i="1"/>
              <a:t>4b. I hvilken grad har mangel på kompetanse ført til følgende konsekvenser i din virksomhet inneværende år?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7.1.2 Erfaring, tredelt</a:t>
            </a:r>
          </a:p>
        </p:txBody>
      </p:sp>
      <p:pic>
        <p:nvPicPr>
          <p:cNvPr descr="report_files/figure-pptx/unnamed-chunk-16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57300"/>
            <a:ext cx="5105400" cy="1765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7.3</a:t>
            </a:r>
            <a:r>
              <a:rPr b="1"/>
              <a:t>.</a:t>
            </a:r>
            <a:r>
              <a:rPr/>
              <a:t> </a:t>
            </a:r>
            <a:r>
              <a:rPr i="1"/>
              <a:t>4b. I hvilken grad har mangel på kompetanse ført til følgende konsekvenser i din virksomhet inneværende år?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7.1.3 Sektor</a:t>
            </a:r>
          </a:p>
        </p:txBody>
      </p:sp>
      <p:pic>
        <p:nvPicPr>
          <p:cNvPr descr="report_files/figure-pptx/unnamed-chunk-16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7.4</a:t>
            </a:r>
            <a:r>
              <a:rPr b="1"/>
              <a:t>.</a:t>
            </a:r>
            <a:r>
              <a:rPr/>
              <a:t> </a:t>
            </a:r>
            <a:r>
              <a:rPr i="1"/>
              <a:t>4b. I hvilken grad har mangel på kompetanse ført til følgende konsekvenser i din virksomhet inneværende år?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7.1.4 Virksomhetsstørrelse</a:t>
            </a:r>
          </a:p>
        </p:txBody>
      </p:sp>
      <p:pic>
        <p:nvPicPr>
          <p:cNvPr descr="report_files/figure-pptx/unnamed-chunk-16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7.5</a:t>
            </a:r>
            <a:r>
              <a:rPr b="1"/>
              <a:t>.</a:t>
            </a:r>
            <a:r>
              <a:rPr/>
              <a:t> </a:t>
            </a:r>
            <a:r>
              <a:rPr i="1"/>
              <a:t>4b. I hvilken grad har mangel på kompetanse ført til følgende konsekvenser i din virksomhet inneværende år?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8. Dekning av kompetansebehov</a:t>
            </a:r>
          </a:p>
        </p:txBody>
      </p:sp>
    </p:spTree>
  </p:cSld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8.1 4c. I hvilken grad er det aktuelt for din virksomhet å dekke behovet for kompetanse det kommende året gjennom å…</a:t>
            </a:r>
          </a:p>
        </p:txBody>
      </p:sp>
      <p:pic>
        <p:nvPicPr>
          <p:cNvPr descr="report_files/figure-pptx/unnamed-chunk-18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8.1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8.1.1 Hvor lenge har du hatt din nåværende stilling/posisjon?</a:t>
            </a:r>
          </a:p>
        </p:txBody>
      </p:sp>
      <p:pic>
        <p:nvPicPr>
          <p:cNvPr descr="report_files/figure-pptx/unnamed-chunk-19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698500"/>
            <a:ext cx="5105400" cy="2870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8.2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8.1.2 Erfaring, tredelt</a:t>
            </a:r>
          </a:p>
        </p:txBody>
      </p:sp>
      <p:pic>
        <p:nvPicPr>
          <p:cNvPr descr="report_files/figure-pptx/unnamed-chunk-19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889000"/>
            <a:ext cx="5105400" cy="2514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8.3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8.1.3 Ledernivå</a:t>
            </a:r>
          </a:p>
        </p:txBody>
      </p:sp>
      <p:pic>
        <p:nvPicPr>
          <p:cNvPr descr="report_files/figure-pptx/unnamed-chunk-19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308100"/>
            <a:ext cx="5105400" cy="1651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8.4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8.1.4 Sektor</a:t>
            </a:r>
          </a:p>
        </p:txBody>
      </p:sp>
      <p:pic>
        <p:nvPicPr>
          <p:cNvPr descr="report_files/figure-pptx/unnamed-chunk-19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8.5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8.1.5 Virksomhetsstørrelse</a:t>
            </a:r>
          </a:p>
        </p:txBody>
      </p:sp>
      <p:pic>
        <p:nvPicPr>
          <p:cNvPr descr="report_files/figure-pptx/unnamed-chunk-19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8.6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8.1.6 Landsdel</a:t>
            </a:r>
          </a:p>
        </p:txBody>
      </p:sp>
      <p:pic>
        <p:nvPicPr>
          <p:cNvPr descr="report_files/figure-pptx/unnamed-chunk-19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8.7</a:t>
            </a:r>
            <a:r>
              <a:rPr b="1"/>
              <a:t>.</a:t>
            </a:r>
            <a:r>
              <a:rPr/>
              <a:t> </a:t>
            </a:r>
            <a:r>
              <a:rPr i="1"/>
              <a:t>4c. I hvilken grad er det aktuelt for din virksomhet å dekke behovet for kompetanse det kommende året gjennom å…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9. Strategisk orientering</a:t>
            </a:r>
          </a:p>
        </p:txBody>
      </p:sp>
    </p:spTree>
  </p:cSld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9.1 5a. Vi i toppledelsen har i år brukt mest tid på…</a:t>
            </a:r>
          </a:p>
        </p:txBody>
      </p:sp>
      <p:pic>
        <p:nvPicPr>
          <p:cNvPr descr="report_files/figure-pptx/unnamed-chunk-21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</a:t>
            </a:r>
            <a:r>
              <a:rPr b="1"/>
              <a:t>.</a:t>
            </a:r>
            <a:r>
              <a:rPr/>
              <a:t> </a:t>
            </a:r>
            <a:r>
              <a:rPr i="1"/>
              <a:t>5a. Vi i toppledelsen har i år brukt mest tid på…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9.1.1 Sektor</a:t>
            </a:r>
          </a:p>
        </p:txBody>
      </p:sp>
      <p:pic>
        <p:nvPicPr>
          <p:cNvPr descr="report_files/figure-pptx/unnamed-chunk-21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9.2</a:t>
            </a:r>
            <a:r>
              <a:rPr b="1"/>
              <a:t>.</a:t>
            </a:r>
            <a:r>
              <a:rPr/>
              <a:t> </a:t>
            </a:r>
            <a:r>
              <a:rPr i="1"/>
              <a:t>5a. Vi i toppledelsen har i år brukt mest tid på…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9.1.2 Landsdel</a:t>
            </a:r>
          </a:p>
        </p:txBody>
      </p:sp>
      <p:pic>
        <p:nvPicPr>
          <p:cNvPr descr="report_files/figure-pptx/unnamed-chunk-22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93800"/>
            <a:ext cx="51054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9.3</a:t>
            </a:r>
            <a:r>
              <a:rPr b="1"/>
              <a:t>.</a:t>
            </a:r>
            <a:r>
              <a:rPr/>
              <a:t> </a:t>
            </a:r>
            <a:r>
              <a:rPr i="1"/>
              <a:t>5a. Vi i toppledelsen har i år brukt mest tid på…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9.2 5b. Vi i toppledelsen har i år brukt mest tid på…</a:t>
            </a:r>
          </a:p>
        </p:txBody>
      </p:sp>
      <p:pic>
        <p:nvPicPr>
          <p:cNvPr descr="report_files/figure-pptx/unnamed-chunk-22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9.4</a:t>
            </a:r>
            <a:r>
              <a:rPr b="1"/>
              <a:t>.</a:t>
            </a:r>
            <a:r>
              <a:rPr/>
              <a:t> </a:t>
            </a:r>
            <a:r>
              <a:rPr i="1"/>
              <a:t>5b. Vi i toppledelsen har i år brukt mest tid på…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9.2.1 Sektor</a:t>
            </a:r>
          </a:p>
        </p:txBody>
      </p:sp>
      <p:pic>
        <p:nvPicPr>
          <p:cNvPr descr="report_files/figure-pptx/unnamed-chunk-22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9.5</a:t>
            </a:r>
            <a:r>
              <a:rPr b="1"/>
              <a:t>.</a:t>
            </a:r>
            <a:r>
              <a:rPr/>
              <a:t> </a:t>
            </a:r>
            <a:r>
              <a:rPr i="1"/>
              <a:t>5b. Vi i toppledelsen har i år brukt mest tid på…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9.2.2 Landsdel</a:t>
            </a:r>
          </a:p>
        </p:txBody>
      </p:sp>
      <p:pic>
        <p:nvPicPr>
          <p:cNvPr descr="report_files/figure-pptx/unnamed-chunk-22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93800"/>
            <a:ext cx="51054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9.6</a:t>
            </a:r>
            <a:r>
              <a:rPr b="1"/>
              <a:t>.</a:t>
            </a:r>
            <a:r>
              <a:rPr/>
              <a:t> </a:t>
            </a:r>
            <a:r>
              <a:rPr i="1"/>
              <a:t>5b. Vi i toppledelsen har i år brukt mest tid på…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9.3 5c. Vi i toppledelsen har i år brukt mest tid på…</a:t>
            </a:r>
          </a:p>
        </p:txBody>
      </p:sp>
      <p:pic>
        <p:nvPicPr>
          <p:cNvPr descr="report_files/figure-pptx/unnamed-chunk-22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9.7</a:t>
            </a:r>
            <a:r>
              <a:rPr b="1"/>
              <a:t>.</a:t>
            </a:r>
            <a:r>
              <a:rPr/>
              <a:t> </a:t>
            </a:r>
            <a:r>
              <a:rPr i="1"/>
              <a:t>5c. Vi i toppledelsen har i år brukt mest tid på…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9.3.1 Ledernivå</a:t>
            </a:r>
          </a:p>
        </p:txBody>
      </p:sp>
      <p:pic>
        <p:nvPicPr>
          <p:cNvPr descr="report_files/figure-pptx/unnamed-chunk-22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409700"/>
            <a:ext cx="5105400" cy="147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9.8</a:t>
            </a:r>
            <a:r>
              <a:rPr b="1"/>
              <a:t>.</a:t>
            </a:r>
            <a:r>
              <a:rPr/>
              <a:t> </a:t>
            </a:r>
            <a:r>
              <a:rPr i="1"/>
              <a:t>5c. Vi i toppledelsen har i år brukt mest tid på…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9.3.2 Sektor</a:t>
            </a:r>
          </a:p>
        </p:txBody>
      </p:sp>
      <p:pic>
        <p:nvPicPr>
          <p:cNvPr descr="report_files/figure-pptx/unnamed-chunk-22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9.9</a:t>
            </a:r>
            <a:r>
              <a:rPr b="1"/>
              <a:t>.</a:t>
            </a:r>
            <a:r>
              <a:rPr/>
              <a:t> </a:t>
            </a:r>
            <a:r>
              <a:rPr i="1"/>
              <a:t>5c. Vi i toppledelsen har i år brukt mest tid på…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9.3.3 Landsdel</a:t>
            </a:r>
          </a:p>
        </p:txBody>
      </p:sp>
      <p:pic>
        <p:nvPicPr>
          <p:cNvPr descr="report_files/figure-pptx/unnamed-chunk-22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93800"/>
            <a:ext cx="51054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9.10</a:t>
            </a:r>
            <a:r>
              <a:rPr b="1"/>
              <a:t>.</a:t>
            </a:r>
            <a:r>
              <a:rPr/>
              <a:t> </a:t>
            </a:r>
            <a:r>
              <a:rPr i="1"/>
              <a:t>5c. Vi i toppledelsen har i år brukt mest tid på…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9.4 5d. Vi i toppledelsen har i år oftest tatt strategiske beslutninger med utgangspunkt i …</a:t>
            </a:r>
          </a:p>
        </p:txBody>
      </p:sp>
      <p:pic>
        <p:nvPicPr>
          <p:cNvPr descr="report_files/figure-pptx/unnamed-chunk-22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9.11</a:t>
            </a:r>
            <a:r>
              <a:rPr b="1"/>
              <a:t>.</a:t>
            </a:r>
            <a:r>
              <a:rPr/>
              <a:t> </a:t>
            </a:r>
            <a:r>
              <a:rPr i="1"/>
              <a:t>5d. Vi i toppledelsen har i år oftest tatt strategiske beslutninger med utgangspunkt i 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9.4.1 Sektor</a:t>
            </a:r>
          </a:p>
        </p:txBody>
      </p:sp>
      <p:pic>
        <p:nvPicPr>
          <p:cNvPr descr="report_files/figure-pptx/unnamed-chunk-22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9.12</a:t>
            </a:r>
            <a:r>
              <a:rPr b="1"/>
              <a:t>.</a:t>
            </a:r>
            <a:r>
              <a:rPr/>
              <a:t> </a:t>
            </a:r>
            <a:r>
              <a:rPr i="1"/>
              <a:t>5d. Vi i toppledelsen har i år oftest tatt strategiske beslutninger med utgangspunkt i 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9.4.2 Landsdel</a:t>
            </a:r>
          </a:p>
        </p:txBody>
      </p:sp>
      <p:pic>
        <p:nvPicPr>
          <p:cNvPr descr="report_files/figure-pptx/unnamed-chunk-23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93800"/>
            <a:ext cx="51054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9.13</a:t>
            </a:r>
            <a:r>
              <a:rPr b="1"/>
              <a:t>.</a:t>
            </a:r>
            <a:r>
              <a:rPr/>
              <a:t> </a:t>
            </a:r>
            <a:r>
              <a:rPr i="1"/>
              <a:t>5d. Vi i toppledelsen har i år oftest tatt strategiske beslutninger med utgangspunkt i …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9.5 5e. Vi i toppledelsen har i år oftest tatt beslutninger basert på…</a:t>
            </a:r>
          </a:p>
        </p:txBody>
      </p:sp>
      <p:pic>
        <p:nvPicPr>
          <p:cNvPr descr="report_files/figure-pptx/unnamed-chunk-23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9.14</a:t>
            </a:r>
            <a:r>
              <a:rPr b="1"/>
              <a:t>.</a:t>
            </a:r>
            <a:r>
              <a:rPr/>
              <a:t> </a:t>
            </a:r>
            <a:r>
              <a:rPr i="1"/>
              <a:t>5e. Vi i toppledelsen har i år oftest tatt beslutninger basert på…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9.5.1 Erfaring, tredelt</a:t>
            </a:r>
          </a:p>
        </p:txBody>
      </p:sp>
      <p:pic>
        <p:nvPicPr>
          <p:cNvPr descr="report_files/figure-pptx/unnamed-chunk-23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346200"/>
            <a:ext cx="5105400" cy="1574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9.15</a:t>
            </a:r>
            <a:r>
              <a:rPr b="1"/>
              <a:t>.</a:t>
            </a:r>
            <a:r>
              <a:rPr/>
              <a:t> </a:t>
            </a:r>
            <a:r>
              <a:rPr i="1"/>
              <a:t>5e. Vi i toppledelsen har i år oftest tatt beslutninger basert på…</a:t>
            </a:r>
            <a:r>
              <a:rPr/>
              <a:t> etter </a:t>
            </a:r>
            <a:r>
              <a:rPr i="1"/>
              <a:t>erfaring, tredelt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9.5.2 Sektor</a:t>
            </a:r>
          </a:p>
        </p:txBody>
      </p:sp>
      <p:pic>
        <p:nvPicPr>
          <p:cNvPr descr="report_files/figure-pptx/unnamed-chunk-233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9.16</a:t>
            </a:r>
            <a:r>
              <a:rPr b="1"/>
              <a:t>.</a:t>
            </a:r>
            <a:r>
              <a:rPr/>
              <a:t> </a:t>
            </a:r>
            <a:r>
              <a:rPr i="1"/>
              <a:t>5e. Vi i toppledelsen har i år oftest tatt beslutninger basert på…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9.5.3 Virksomhetsstørrelse</a:t>
            </a:r>
          </a:p>
        </p:txBody>
      </p:sp>
      <p:pic>
        <p:nvPicPr>
          <p:cNvPr descr="report_files/figure-pptx/unnamed-chunk-23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95400"/>
            <a:ext cx="5105400" cy="168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9.17</a:t>
            </a:r>
            <a:r>
              <a:rPr b="1"/>
              <a:t>.</a:t>
            </a:r>
            <a:r>
              <a:rPr/>
              <a:t> </a:t>
            </a:r>
            <a:r>
              <a:rPr i="1"/>
              <a:t>5e. Vi i toppledelsen har i år oftest tatt beslutninger basert på…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10. Ytringer</a:t>
            </a:r>
          </a:p>
        </p:txBody>
      </p:sp>
    </p:spTree>
  </p:cSld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10.1 6. Hvor enig/uenig er du i følgende påstander:</a:t>
            </a:r>
          </a:p>
        </p:txBody>
      </p:sp>
      <p:pic>
        <p:nvPicPr>
          <p:cNvPr descr="report_files/figure-pptx/unnamed-chunk-26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0800" y="1193800"/>
            <a:ext cx="39624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10.1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10.1.1 Hvor lenge har du hatt din nåværende stilling/posisjon?</a:t>
            </a:r>
          </a:p>
        </p:txBody>
      </p:sp>
      <p:pic>
        <p:nvPicPr>
          <p:cNvPr descr="report_files/figure-pptx/unnamed-chunk-26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95400"/>
            <a:ext cx="5105400" cy="168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10.2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10.1.2 Ledernivå</a:t>
            </a:r>
          </a:p>
        </p:txBody>
      </p:sp>
      <p:pic>
        <p:nvPicPr>
          <p:cNvPr descr="report_files/figure-pptx/unnamed-chunk-26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409700"/>
            <a:ext cx="5105400" cy="147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10.3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 etter </a:t>
            </a:r>
            <a:r>
              <a:rPr i="1"/>
              <a:t>ledernivå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10.1.3 Sektor</a:t>
            </a:r>
          </a:p>
        </p:txBody>
      </p:sp>
      <p:pic>
        <p:nvPicPr>
          <p:cNvPr descr="report_files/figure-pptx/unnamed-chunk-27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279400"/>
            <a:ext cx="5105400" cy="370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10.4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10.1.4 Virksomhetsstørrelse</a:t>
            </a:r>
          </a:p>
        </p:txBody>
      </p:sp>
      <p:pic>
        <p:nvPicPr>
          <p:cNvPr descr="report_files/figure-pptx/unnamed-chunk-271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431800"/>
            <a:ext cx="5105400" cy="3416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10.5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 etter </a:t>
            </a:r>
            <a:r>
              <a:rPr i="1"/>
              <a:t>virksomhetsstørrelse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10.1.5 Landsdel</a:t>
            </a:r>
          </a:p>
        </p:txBody>
      </p:sp>
      <p:pic>
        <p:nvPicPr>
          <p:cNvPr descr="report_files/figure-pptx/unnamed-chunk-272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431800"/>
            <a:ext cx="5105400" cy="3416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10.6</a:t>
            </a:r>
            <a:r>
              <a:rPr b="1"/>
              <a:t>.</a:t>
            </a:r>
            <a:r>
              <a:rPr/>
              <a:t> </a:t>
            </a:r>
            <a:r>
              <a:rPr i="1"/>
              <a:t>6. Hvor enig/uenig er du i følgende påstander: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11. Tillit fra tillitsvalgte</a:t>
            </a:r>
          </a:p>
        </p:txBody>
      </p:sp>
    </p:spTree>
  </p:cSld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11.1 7a. Hvordan opplevde du tilliten til ledelsen fra tillitsvalgte i din virksomhet i 2024?</a:t>
            </a:r>
          </a:p>
        </p:txBody>
      </p:sp>
      <p:pic>
        <p:nvPicPr>
          <p:cNvPr descr="report_files/figure-pptx/unnamed-chunk-294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536700"/>
            <a:ext cx="8229600" cy="2197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11.1</a:t>
            </a:r>
            <a:r>
              <a:rPr b="1"/>
              <a:t>.</a:t>
            </a:r>
            <a:r>
              <a:rPr/>
              <a:t> </a:t>
            </a:r>
            <a:r>
              <a:rPr i="1"/>
              <a:t>7a. Hvordan opplevde du tilliten til ledelsen fra tillitsvalgte i din virksomhet i 2024?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11.1.1 Hvor lenge har du hatt din nåværende stilling/posisjon?</a:t>
            </a:r>
          </a:p>
        </p:txBody>
      </p:sp>
      <p:pic>
        <p:nvPicPr>
          <p:cNvPr descr="report_files/figure-pptx/unnamed-chunk-295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95400"/>
            <a:ext cx="5105400" cy="1689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11.2</a:t>
            </a:r>
            <a:r>
              <a:rPr b="1"/>
              <a:t>.</a:t>
            </a:r>
            <a:r>
              <a:rPr/>
              <a:t> </a:t>
            </a:r>
            <a:r>
              <a:rPr i="1"/>
              <a:t>7a. Hvordan opplevde du tilliten til ledelsen fra tillitsvalgte i din virksomhet i 2024?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11.1.2 Sektor</a:t>
            </a:r>
          </a:p>
        </p:txBody>
      </p:sp>
      <p:pic>
        <p:nvPicPr>
          <p:cNvPr descr="report_files/figure-pptx/unnamed-chunk-296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244600"/>
            <a:ext cx="5105400" cy="1790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11.3</a:t>
            </a:r>
            <a:r>
              <a:rPr b="1"/>
              <a:t>.</a:t>
            </a:r>
            <a:r>
              <a:rPr/>
              <a:t> </a:t>
            </a:r>
            <a:r>
              <a:rPr i="1"/>
              <a:t>7a. Hvordan opplevde du tilliten til ledelsen fra tillitsvalgte i din virksomhet i 2024?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11.1.3 Landsdel</a:t>
            </a:r>
          </a:p>
        </p:txBody>
      </p:sp>
      <p:pic>
        <p:nvPicPr>
          <p:cNvPr descr="report_files/figure-pptx/unnamed-chunk-297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193800"/>
            <a:ext cx="51054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11.4</a:t>
            </a:r>
            <a:r>
              <a:rPr b="1"/>
              <a:t>.</a:t>
            </a:r>
            <a:r>
              <a:rPr/>
              <a:t> </a:t>
            </a:r>
            <a:r>
              <a:rPr i="1"/>
              <a:t>7a. Hvordan opplevde du tilliten til ledelsen fra tillitsvalgte i din virksomhet i 2024?</a:t>
            </a:r>
            <a:r>
              <a:rPr/>
              <a:t> etter </a:t>
            </a:r>
            <a:r>
              <a:rPr i="1"/>
              <a:t>landsdel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11.2 7b. I hvilken grad opplever du at tilliten til ledelsen fra tillitsvalgte i din virksomhet har endret seg inneværende år:</a:t>
            </a:r>
          </a:p>
        </p:txBody>
      </p:sp>
      <p:pic>
        <p:nvPicPr>
          <p:cNvPr descr="report_files/figure-pptx/unnamed-chunk-298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676400"/>
            <a:ext cx="8229600" cy="190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11.5</a:t>
            </a:r>
            <a:r>
              <a:rPr b="1"/>
              <a:t>.</a:t>
            </a:r>
            <a:r>
              <a:rPr/>
              <a:t> </a:t>
            </a:r>
            <a:r>
              <a:rPr i="1"/>
              <a:t>7b. I hvilken grad opplever du at tilliten til ledelsen fra tillitsvalgte i din virksomhet har endret seg inneværende år: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11.2.1 Hvor lenge har du hatt din nåværende stilling/posisjon?</a:t>
            </a:r>
          </a:p>
        </p:txBody>
      </p:sp>
      <p:pic>
        <p:nvPicPr>
          <p:cNvPr descr="report_files/figure-pptx/unnamed-chunk-299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384300"/>
            <a:ext cx="5105400" cy="1511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11.6</a:t>
            </a:r>
            <a:r>
              <a:rPr b="1"/>
              <a:t>.</a:t>
            </a:r>
            <a:r>
              <a:rPr/>
              <a:t> </a:t>
            </a:r>
            <a:r>
              <a:rPr i="1"/>
              <a:t>7b. I hvilken grad opplever du at tilliten til ledelsen fra tillitsvalgte i din virksomhet har endret seg inneværende år:</a:t>
            </a:r>
            <a:r>
              <a:rPr/>
              <a:t> etter </a:t>
            </a:r>
            <a:r>
              <a:rPr i="1"/>
              <a:t>hvor lenge har du hatt din nåværende stilling/posisjon?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11.2.2 Sektor</a:t>
            </a:r>
          </a:p>
        </p:txBody>
      </p:sp>
      <p:pic>
        <p:nvPicPr>
          <p:cNvPr descr="report_files/figure-pptx/unnamed-chunk-300-1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68700" y="1333500"/>
            <a:ext cx="5105400" cy="161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 b="1"/>
              <a:t>Figur</a:t>
            </a:r>
            <a:r>
              <a:rPr/>
              <a:t> 11.7</a:t>
            </a:r>
            <a:r>
              <a:rPr b="1"/>
              <a:t>.</a:t>
            </a:r>
            <a:r>
              <a:rPr/>
              <a:t> </a:t>
            </a:r>
            <a:r>
              <a:rPr i="1"/>
              <a:t>7b. I hvilken grad opplever du at tilliten til ledelsen fra tillitsvalgte i din virksomhet har endret seg inneværende år:</a:t>
            </a:r>
            <a:r>
              <a:rPr/>
              <a:t> etter </a:t>
            </a:r>
            <a:r>
              <a:rPr i="1"/>
              <a:t>sektor</a:t>
            </a:r>
            <a:r>
              <a:rPr/>
              <a:t>. </a:t>
            </a:r>
            <a:r>
              <a:rPr>
                <a:latin typeface="Courier"/>
              </a:rPr>
              <a:t>{r} x</a:t>
            </a:r>
            <a:r>
              <a:rPr/>
              <a:t>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</dc:title>
  <dc:creator/>
  <cp:keywords/>
  <dcterms:created xsi:type="dcterms:W3CDTF">2026-08-31T21:30:15Z</dcterms:created>
  <dcterms:modified xsi:type="dcterms:W3CDTF">2026-08-31T21:30:15Z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bstract">
    <vt:lpwstr/>
  </property>
  <property fmtid="{D5CDD505-2E9C-101B-9397-08002B2CF9AE}" pid="3" name="appendex-cite-as">
    <vt:lpwstr>False</vt:lpwstr>
  </property>
  <property fmtid="{D5CDD505-2E9C-101B-9397-08002B2CF9AE}" pid="4" name="biblio-config">
    <vt:lpwstr>True</vt:lpwstr>
  </property>
  <property fmtid="{D5CDD505-2E9C-101B-9397-08002B2CF9AE}" pid="5" name="cache.comments">
    <vt:lpwstr>False</vt:lpwstr>
  </property>
  <property fmtid="{D5CDD505-2E9C-101B-9397-08002B2CF9AE}" pid="6" name="citation-location">
    <vt:lpwstr>margin</vt:lpwstr>
  </property>
  <property fmtid="{D5CDD505-2E9C-101B-9397-08002B2CF9AE}" pid="7" name="crossref">
    <vt:lpwstr/>
  </property>
  <property fmtid="{D5CDD505-2E9C-101B-9397-08002B2CF9AE}" pid="8" name="csl">
    <vt:lpwstr>../../config/style.csl</vt:lpwstr>
  </property>
  <property fmtid="{D5CDD505-2E9C-101B-9397-08002B2CF9AE}" pid="9" name="date">
    <vt:lpwstr>31.08.2026</vt:lpwstr>
  </property>
  <property fmtid="{D5CDD505-2E9C-101B-9397-08002B2CF9AE}" pid="10" name="date-format">
    <vt:lpwstr>DD.MM.YYYY</vt:lpwstr>
  </property>
  <property fmtid="{D5CDD505-2E9C-101B-9397-08002B2CF9AE}" pid="11" name="engines">
    <vt:lpwstr/>
  </property>
  <property fmtid="{D5CDD505-2E9C-101B-9397-08002B2CF9AE}" pid="12" name="fig-cap-location">
    <vt:lpwstr>bottom</vt:lpwstr>
  </property>
  <property fmtid="{D5CDD505-2E9C-101B-9397-08002B2CF9AE}" pid="13" name="figure_table">
    <vt:lpwstr>True</vt:lpwstr>
  </property>
  <property fmtid="{D5CDD505-2E9C-101B-9397-08002B2CF9AE}" pid="14" name="funder">
    <vt:lpwstr>Spekter</vt:lpwstr>
  </property>
  <property fmtid="{D5CDD505-2E9C-101B-9397-08002B2CF9AE}" pid="15" name="funder_address">
    <vt:lpwstr>Postboks 7052 Majorstuen, 0306 Oslo</vt:lpwstr>
  </property>
  <property fmtid="{D5CDD505-2E9C-101B-9397-08002B2CF9AE}" pid="16" name="google-scholar">
    <vt:lpwstr>True</vt:lpwstr>
  </property>
  <property fmtid="{D5CDD505-2E9C-101B-9397-08002B2CF9AE}" pid="17" name="header-includes">
    <vt:lpwstr/>
  </property>
  <property fmtid="{D5CDD505-2E9C-101B-9397-08002B2CF9AE}" pid="18" name="include-after">
    <vt:lpwstr/>
  </property>
  <property fmtid="{D5CDD505-2E9C-101B-9397-08002B2CF9AE}" pid="19" name="include-before">
    <vt:lpwstr/>
  </property>
  <property fmtid="{D5CDD505-2E9C-101B-9397-08002B2CF9AE}" pid="20" name="isbn">
    <vt:lpwstr/>
  </property>
  <property fmtid="{D5CDD505-2E9C-101B-9397-08002B2CF9AE}" pid="21" name="issn">
    <vt:lpwstr>1894-8200 (online)</vt:lpwstr>
  </property>
  <property fmtid="{D5CDD505-2E9C-101B-9397-08002B2CF9AE}" pid="22" name="labels">
    <vt:lpwstr/>
  </property>
  <property fmtid="{D5CDD505-2E9C-101B-9397-08002B2CF9AE}" pid="23" name="license">
    <vt:lpwstr/>
  </property>
  <property fmtid="{D5CDD505-2E9C-101B-9397-08002B2CF9AE}" pid="24" name="lof">
    <vt:lpwstr>True</vt:lpwstr>
  </property>
  <property fmtid="{D5CDD505-2E9C-101B-9397-08002B2CF9AE}" pid="25" name="lot">
    <vt:lpwstr>True</vt:lpwstr>
  </property>
  <property fmtid="{D5CDD505-2E9C-101B-9397-08002B2CF9AE}" pid="26" name="number-depth">
    <vt:lpwstr>3</vt:lpwstr>
  </property>
  <property fmtid="{D5CDD505-2E9C-101B-9397-08002B2CF9AE}" pid="27" name="preface">
    <vt:lpwstr/>
  </property>
  <property fmtid="{D5CDD505-2E9C-101B-9397-08002B2CF9AE}" pid="28" name="project_no">
    <vt:lpwstr/>
  </property>
  <property fmtid="{D5CDD505-2E9C-101B-9397-08002B2CF9AE}" pid="29" name="quarto-required">
    <vt:lpwstr>= 1.5</vt:lpwstr>
  </property>
  <property fmtid="{D5CDD505-2E9C-101B-9397-08002B2CF9AE}" pid="30" name="report_no">
    <vt:lpwstr>2024</vt:lpwstr>
  </property>
  <property fmtid="{D5CDD505-2E9C-101B-9397-08002B2CF9AE}" pid="31" name="report_type">
    <vt:lpwstr>rapport</vt:lpwstr>
  </property>
  <property fmtid="{D5CDD505-2E9C-101B-9397-08002B2CF9AE}" pid="32" name="sidebar">
    <vt:lpwstr>False</vt:lpwstr>
  </property>
  <property fmtid="{D5CDD505-2E9C-101B-9397-08002B2CF9AE}" pid="33" name="signer_1">
    <vt:lpwstr>Kjetil Vedøy</vt:lpwstr>
  </property>
  <property fmtid="{D5CDD505-2E9C-101B-9397-08002B2CF9AE}" pid="34" name="signer_1_title">
    <vt:lpwstr>Høyskolelektor</vt:lpwstr>
  </property>
  <property fmtid="{D5CDD505-2E9C-101B-9397-08002B2CF9AE}" pid="35" name="signer_2">
    <vt:lpwstr>Ann Cecilie Bergene</vt:lpwstr>
  </property>
  <property fmtid="{D5CDD505-2E9C-101B-9397-08002B2CF9AE}" pid="36" name="signer_2_title">
    <vt:lpwstr>Professor II</vt:lpwstr>
  </property>
  <property fmtid="{D5CDD505-2E9C-101B-9397-08002B2CF9AE}" pid="37" name="table_table">
    <vt:lpwstr>True</vt:lpwstr>
  </property>
  <property fmtid="{D5CDD505-2E9C-101B-9397-08002B2CF9AE}" pid="38" name="tbl-cap-location">
    <vt:lpwstr>top</vt:lpwstr>
  </property>
  <property fmtid="{D5CDD505-2E9C-101B-9397-08002B2CF9AE}" pid="39" name="toc-title">
    <vt:lpwstr>Innholdsfortegnelse</vt:lpwstr>
  </property>
</Properties>
</file>